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1" r:id="rId4"/>
    <p:sldId id="256" r:id="rId5"/>
    <p:sldId id="265" r:id="rId6"/>
    <p:sldId id="266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57"/>
    <a:srgbClr val="0E1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9" autoAdjust="0"/>
    <p:restoredTop sz="97733" autoAdjust="0"/>
  </p:normalViewPr>
  <p:slideViewPr>
    <p:cSldViewPr snapToGrid="0" snapToObjects="1">
      <p:cViewPr varScale="1">
        <p:scale>
          <a:sx n="115" d="100"/>
          <a:sy n="115" d="100"/>
        </p:scale>
        <p:origin x="-112" y="-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688FA-A913-FC46-822F-56D8CC27D2AF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2EA61-F8A1-F84C-BBC3-F5BDB8AA9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2EA61-F8A1-F84C-BBC3-F5BDB8AA9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4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1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9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1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0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E853D-8ADA-BF42-BC88-5C83F50AA68C}" type="datetimeFigureOut">
              <a:rPr lang="en-US" smtClean="0"/>
              <a:t>21/06/20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783D5-78E4-C942-BF62-CAC18A37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2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594" y="1880182"/>
            <a:ext cx="8884572" cy="1470025"/>
          </a:xfrm>
        </p:spPr>
        <p:txBody>
          <a:bodyPr/>
          <a:lstStyle/>
          <a:p>
            <a:pPr algn="l"/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Times New Roman"/>
                <a:cs typeface="Times New Roman"/>
              </a:rPr>
              <a:t>UNDERSTANDING THE CURRENT MOVIE INDUSTRY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-1"/>
            <a:ext cx="9144000" cy="455079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0" y="529160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95249" y="5545666"/>
            <a:ext cx="8942917" cy="1024202"/>
            <a:chOff x="146050" y="5317572"/>
            <a:chExt cx="10109200" cy="1241713"/>
          </a:xfrm>
        </p:grpSpPr>
        <p:pic>
          <p:nvPicPr>
            <p:cNvPr id="8" name="Picture 7" descr="Screenshot 2020-06-20 at 10.08.47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050" y="5319410"/>
              <a:ext cx="1957916" cy="1239875"/>
            </a:xfrm>
            <a:prstGeom prst="rect">
              <a:avLst/>
            </a:prstGeom>
          </p:spPr>
        </p:pic>
        <p:pic>
          <p:nvPicPr>
            <p:cNvPr id="9" name="Picture 8" descr="Screenshot 2020-06-20 at 10.05.2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0386" y="5319409"/>
              <a:ext cx="2016501" cy="1239875"/>
            </a:xfrm>
            <a:prstGeom prst="rect">
              <a:avLst/>
            </a:prstGeom>
          </p:spPr>
        </p:pic>
        <p:pic>
          <p:nvPicPr>
            <p:cNvPr id="10" name="Picture 9" descr="Screenshot 2020-06-20 at 10.06.38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3383" y="5319410"/>
              <a:ext cx="2097697" cy="1239875"/>
            </a:xfrm>
            <a:prstGeom prst="rect">
              <a:avLst/>
            </a:prstGeom>
          </p:spPr>
        </p:pic>
        <p:pic>
          <p:nvPicPr>
            <p:cNvPr id="11" name="Picture 10" descr="Screenshot 2020-06-20 at 10.07.4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1081" y="5319409"/>
              <a:ext cx="1889888" cy="1239875"/>
            </a:xfrm>
            <a:prstGeom prst="rect">
              <a:avLst/>
            </a:prstGeom>
          </p:spPr>
        </p:pic>
        <p:pic>
          <p:nvPicPr>
            <p:cNvPr id="18" name="Picture 17" descr="Screenshot 2020-06-20 at 10.53.45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887" y="5317572"/>
              <a:ext cx="2168363" cy="1241712"/>
            </a:xfrm>
            <a:prstGeom prst="rect">
              <a:avLst/>
            </a:prstGeom>
          </p:spPr>
        </p:pic>
      </p:grpSp>
      <p:sp>
        <p:nvSpPr>
          <p:cNvPr id="4" name="Freeform 3"/>
          <p:cNvSpPr/>
          <p:nvPr/>
        </p:nvSpPr>
        <p:spPr>
          <a:xfrm>
            <a:off x="296465" y="3425854"/>
            <a:ext cx="6754290" cy="0"/>
          </a:xfrm>
          <a:custGeom>
            <a:avLst/>
            <a:gdLst>
              <a:gd name="connsiteX0" fmla="*/ 0 w 6910916"/>
              <a:gd name="connsiteY0" fmla="*/ 0 h 0"/>
              <a:gd name="connsiteX1" fmla="*/ 6910916 w 691091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0916">
                <a:moveTo>
                  <a:pt x="0" y="0"/>
                </a:moveTo>
                <a:lnTo>
                  <a:pt x="6910916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3500" y="616551"/>
            <a:ext cx="8974666" cy="1194003"/>
            <a:chOff x="63500" y="1213553"/>
            <a:chExt cx="8974666" cy="1194003"/>
          </a:xfrm>
        </p:grpSpPr>
        <p:pic>
          <p:nvPicPr>
            <p:cNvPr id="17" name="Picture 16" descr="Screenshot 2020-06-20 at 10.55.33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" t="15419" r="4742" b="13719"/>
            <a:stretch/>
          </p:blipFill>
          <p:spPr>
            <a:xfrm>
              <a:off x="63500" y="1743865"/>
              <a:ext cx="2782196" cy="663691"/>
            </a:xfrm>
            <a:prstGeom prst="rect">
              <a:avLst/>
            </a:prstGeom>
          </p:spPr>
        </p:pic>
        <p:pic>
          <p:nvPicPr>
            <p:cNvPr id="5" name="Picture 4" descr="Screenshot 2020-06-20 at 11.17.2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935" y="1213553"/>
              <a:ext cx="1726383" cy="1194002"/>
            </a:xfrm>
            <a:prstGeom prst="rect">
              <a:avLst/>
            </a:prstGeom>
          </p:spPr>
        </p:pic>
        <p:pic>
          <p:nvPicPr>
            <p:cNvPr id="6" name="Picture 5" descr="Screenshot 2020-06-20 at 11.18.25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055" y="1213554"/>
              <a:ext cx="1808487" cy="1194002"/>
            </a:xfrm>
            <a:prstGeom prst="rect">
              <a:avLst/>
            </a:prstGeom>
          </p:spPr>
        </p:pic>
        <p:pic>
          <p:nvPicPr>
            <p:cNvPr id="7" name="Picture 6" descr="Screenshot 2020-06-20 at 11.19.25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9" y="1213554"/>
              <a:ext cx="1916805" cy="1194002"/>
            </a:xfrm>
            <a:prstGeom prst="rect">
              <a:avLst/>
            </a:prstGeom>
          </p:spPr>
        </p:pic>
        <p:pic>
          <p:nvPicPr>
            <p:cNvPr id="12" name="Picture 11" descr="Screenshot 2020-06-20 at 11.21.27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318" y="1213554"/>
              <a:ext cx="1716354" cy="1194002"/>
            </a:xfrm>
            <a:prstGeom prst="rect">
              <a:avLst/>
            </a:prstGeom>
          </p:spPr>
        </p:pic>
        <p:pic>
          <p:nvPicPr>
            <p:cNvPr id="16" name="Picture 15" descr="Screenshot 2020-06-20 at 11.22.52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72" y="1213553"/>
              <a:ext cx="1797694" cy="1194001"/>
            </a:xfrm>
            <a:prstGeom prst="rect">
              <a:avLst/>
            </a:prstGeom>
          </p:spPr>
        </p:pic>
      </p:grpSp>
      <p:pic>
        <p:nvPicPr>
          <p:cNvPr id="22" name="Picture 21" descr="Screenshot 2020-06-20 at 10.55.3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15419" r="4742" b="13719"/>
          <a:stretch/>
        </p:blipFill>
        <p:spPr>
          <a:xfrm>
            <a:off x="6255970" y="4839643"/>
            <a:ext cx="2782196" cy="66369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206511" y="3152781"/>
            <a:ext cx="88845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Times New Roman"/>
                <a:cs typeface="Times New Roman"/>
              </a:rPr>
              <a:t>Key areas to focus for maximum success/profitability in the movie industry </a:t>
            </a:r>
          </a:p>
        </p:txBody>
      </p:sp>
    </p:spTree>
    <p:extLst>
      <p:ext uri="{BB962C8B-B14F-4D97-AF65-F5344CB8AC3E}">
        <p14:creationId xmlns:p14="http://schemas.microsoft.com/office/powerpoint/2010/main" val="168296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3500" y="840323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2" y="40749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</a:t>
            </a:r>
          </a:p>
        </p:txBody>
      </p:sp>
      <p:pic>
        <p:nvPicPr>
          <p:cNvPr id="14" name="Picture 13" descr="Screenshot 2020-06-20 at 10.55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15419" r="4742" b="13719"/>
          <a:stretch/>
        </p:blipFill>
        <p:spPr>
          <a:xfrm>
            <a:off x="7430108" y="407493"/>
            <a:ext cx="1660975" cy="39622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519374" y="1583516"/>
            <a:ext cx="5192436" cy="3393981"/>
            <a:chOff x="3827369" y="1027267"/>
            <a:chExt cx="5192436" cy="3393981"/>
          </a:xfrm>
        </p:grpSpPr>
        <p:grpSp>
          <p:nvGrpSpPr>
            <p:cNvPr id="15" name="Group 14"/>
            <p:cNvGrpSpPr/>
            <p:nvPr/>
          </p:nvGrpSpPr>
          <p:grpSpPr>
            <a:xfrm>
              <a:off x="3827369" y="1064367"/>
              <a:ext cx="5192436" cy="3356881"/>
              <a:chOff x="3827369" y="1064367"/>
              <a:chExt cx="5192436" cy="335688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599" y="1477440"/>
                <a:ext cx="4990541" cy="2895339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3827369" y="1064367"/>
                <a:ext cx="5192436" cy="33568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5178871" y="1027267"/>
              <a:ext cx="22512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/>
                  <a:cs typeface="Times New Roman"/>
                </a:rPr>
                <a:t>Preliminary SQL schema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90502" y="930202"/>
            <a:ext cx="882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/>
                <a:cs typeface="Times New Roman"/>
              </a:rPr>
              <a:t>Objective</a:t>
            </a:r>
            <a:r>
              <a:rPr lang="en-US" dirty="0">
                <a:latin typeface="Times New Roman"/>
                <a:cs typeface="Times New Roman"/>
              </a:rPr>
              <a:t>: Identify the key areas to focus for maximum success/profitability in the movie industry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7329" y="2247049"/>
            <a:ext cx="1697901" cy="13849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Dataset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>
                <a:latin typeface="Times New Roman"/>
                <a:cs typeface="Times New Roman"/>
              </a:rPr>
              <a:t>Box Office Mojo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latin typeface="Times New Roman"/>
                <a:cs typeface="Times New Roman"/>
              </a:rPr>
              <a:t>IMDB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latin typeface="Times New Roman"/>
                <a:cs typeface="Times New Roman"/>
              </a:rPr>
              <a:t>TMDB</a:t>
            </a:r>
            <a:endParaRPr lang="en-US" sz="14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400" dirty="0">
                <a:latin typeface="Times New Roman"/>
                <a:cs typeface="Times New Roman"/>
              </a:rPr>
              <a:t>The Number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>
                <a:latin typeface="Times New Roman"/>
                <a:cs typeface="Times New Roman"/>
              </a:rPr>
              <a:t>Rotten Tomatoes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2892918" y="2247049"/>
            <a:ext cx="194037" cy="1102395"/>
          </a:xfrm>
          <a:prstGeom prst="rightArrow">
            <a:avLst/>
          </a:prstGeom>
          <a:solidFill>
            <a:srgbClr val="0E1F34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6072997" y="4977497"/>
            <a:ext cx="194037" cy="1102395"/>
          </a:xfrm>
          <a:prstGeom prst="rightArrow">
            <a:avLst/>
          </a:prstGeom>
          <a:solidFill>
            <a:srgbClr val="0E1F34"/>
          </a:solidFill>
          <a:ln w="1905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227277" y="5847740"/>
            <a:ext cx="195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Actionable insights</a:t>
            </a:r>
          </a:p>
        </p:txBody>
      </p:sp>
    </p:spTree>
    <p:extLst>
      <p:ext uri="{BB962C8B-B14F-4D97-AF65-F5344CB8AC3E}">
        <p14:creationId xmlns:p14="http://schemas.microsoft.com/office/powerpoint/2010/main" val="366547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3500" y="840323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2" y="407493"/>
            <a:ext cx="287771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/>
                <a:cs typeface="Times New Roman"/>
              </a:rPr>
              <a:t>1</a:t>
            </a:r>
            <a:r>
              <a:rPr lang="en-US" sz="1700" dirty="0" smtClean="0">
                <a:latin typeface="Times New Roman"/>
                <a:cs typeface="Times New Roman"/>
              </a:rPr>
              <a:t>. D</a:t>
            </a:r>
            <a:r>
              <a:rPr lang="en-US" sz="1700" dirty="0" smtClean="0">
                <a:latin typeface="Times New Roman"/>
                <a:cs typeface="Times New Roman"/>
              </a:rPr>
              <a:t>e</a:t>
            </a:r>
            <a:r>
              <a:rPr lang="en-US" sz="1700" dirty="0" smtClean="0">
                <a:latin typeface="Times New Roman"/>
                <a:cs typeface="Times New Roman"/>
              </a:rPr>
              <a:t>ciding on a movie budget </a:t>
            </a:r>
            <a:endParaRPr lang="en-US" sz="17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61649" y="2812696"/>
            <a:ext cx="4529433" cy="3382184"/>
            <a:chOff x="4561649" y="2605336"/>
            <a:chExt cx="4529433" cy="3382184"/>
          </a:xfrm>
        </p:grpSpPr>
        <p:sp>
          <p:nvSpPr>
            <p:cNvPr id="14" name="Rectangle 13"/>
            <p:cNvSpPr/>
            <p:nvPr/>
          </p:nvSpPr>
          <p:spPr>
            <a:xfrm>
              <a:off x="4561649" y="2605336"/>
              <a:ext cx="4529433" cy="3382184"/>
            </a:xfrm>
            <a:prstGeom prst="rect">
              <a:avLst/>
            </a:prstGeom>
            <a:solidFill>
              <a:srgbClr val="0E1F3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shot 2020-06-20 at 17.18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55" r="1264"/>
            <a:stretch/>
          </p:blipFill>
          <p:spPr>
            <a:xfrm>
              <a:off x="4622218" y="2639896"/>
              <a:ext cx="4414867" cy="3302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54860" y="2812696"/>
            <a:ext cx="4411844" cy="3382184"/>
            <a:chOff x="63500" y="2605336"/>
            <a:chExt cx="4411844" cy="3382184"/>
          </a:xfrm>
        </p:grpSpPr>
        <p:sp>
          <p:nvSpPr>
            <p:cNvPr id="4" name="Rectangle 3"/>
            <p:cNvSpPr/>
            <p:nvPr/>
          </p:nvSpPr>
          <p:spPr>
            <a:xfrm>
              <a:off x="63500" y="2605336"/>
              <a:ext cx="4411844" cy="3382184"/>
            </a:xfrm>
            <a:prstGeom prst="rect">
              <a:avLst/>
            </a:prstGeom>
            <a:solidFill>
              <a:srgbClr val="0E1F3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Screenshot 2020-06-20 at 17.18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30"/>
            <a:stretch/>
          </p:blipFill>
          <p:spPr>
            <a:xfrm>
              <a:off x="120422" y="2639896"/>
              <a:ext cx="4285805" cy="3302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111783" y="926283"/>
            <a:ext cx="8925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No clear relationship between the investment/movie budget and the movie reviews</a:t>
            </a: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Clear relationship between movie vote/reviews and the rate of return</a:t>
            </a: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Highest investment/movie budget doesn’t guarantee the highest rate or return</a:t>
            </a: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“Data” suggest that the largest rate of return comes from the lowest budget movies </a:t>
            </a:r>
          </a:p>
        </p:txBody>
      </p:sp>
    </p:spTree>
    <p:extLst>
      <p:ext uri="{BB962C8B-B14F-4D97-AF65-F5344CB8AC3E}">
        <p14:creationId xmlns:p14="http://schemas.microsoft.com/office/powerpoint/2010/main" val="359557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3500" y="840323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2" y="407493"/>
            <a:ext cx="446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2. </a:t>
            </a:r>
            <a:r>
              <a:rPr lang="en-US" dirty="0">
                <a:latin typeface="Times New Roman"/>
                <a:cs typeface="Times New Roman"/>
              </a:rPr>
              <a:t>Number of locations to release the movie(s)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82" y="1001462"/>
            <a:ext cx="6756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Movies released in more regions show a wider range of profitability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A worldwide release is made easier with a streaming service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8644" y="1747574"/>
            <a:ext cx="8808355" cy="4820140"/>
            <a:chOff x="208644" y="1747574"/>
            <a:chExt cx="8808355" cy="4820140"/>
          </a:xfrm>
        </p:grpSpPr>
        <p:sp>
          <p:nvSpPr>
            <p:cNvPr id="3" name="Rectangle 2"/>
            <p:cNvSpPr/>
            <p:nvPr/>
          </p:nvSpPr>
          <p:spPr>
            <a:xfrm>
              <a:off x="208644" y="1747574"/>
              <a:ext cx="8808355" cy="4820140"/>
            </a:xfrm>
            <a:prstGeom prst="rect">
              <a:avLst/>
            </a:prstGeom>
            <a:solidFill>
              <a:srgbClr val="0E1F3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6A13AAC5-6175-49D0-8792-BECA758A1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5" r="1340" b="4573"/>
            <a:stretch/>
          </p:blipFill>
          <p:spPr>
            <a:xfrm>
              <a:off x="308431" y="1839260"/>
              <a:ext cx="8608787" cy="4637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2671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15276" y="883083"/>
            <a:ext cx="3298631" cy="5716854"/>
          </a:xfrm>
          <a:prstGeom prst="rect">
            <a:avLst/>
          </a:prstGeom>
          <a:solidFill>
            <a:srgbClr val="0E1F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3500" y="840323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2" y="407493"/>
            <a:ext cx="4152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3. </a:t>
            </a:r>
            <a:r>
              <a:rPr lang="en-US" dirty="0">
                <a:latin typeface="Times New Roman"/>
                <a:cs typeface="Times New Roman"/>
              </a:rPr>
              <a:t>Best time of the year to release movie(s)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783" y="1120164"/>
            <a:ext cx="55417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Summer and the Winter are the most profitable</a:t>
            </a: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Autumn should be avoided</a:t>
            </a: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600" dirty="0">
                <a:latin typeface="Times New Roman"/>
                <a:cs typeface="Times New Roman"/>
              </a:rPr>
              <a:t>The month with the highest </a:t>
            </a:r>
            <a:r>
              <a:rPr lang="en-GB" sz="1600" dirty="0">
                <a:latin typeface="Times New Roman"/>
                <a:cs typeface="Times New Roman"/>
              </a:rPr>
              <a:t>profit is Jan followed by June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502" y="2751577"/>
            <a:ext cx="5404101" cy="384836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Screenshot 2020-06-20 at 15.56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55"/>
          <a:stretch/>
        </p:blipFill>
        <p:spPr>
          <a:xfrm>
            <a:off x="273416" y="2838949"/>
            <a:ext cx="5224350" cy="36945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2916" y="891581"/>
            <a:ext cx="2209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Total Revenue per Season &amp; Month</a:t>
            </a:r>
          </a:p>
        </p:txBody>
      </p:sp>
      <p:pic>
        <p:nvPicPr>
          <p:cNvPr id="14" name="Picture 13" descr="Screenshot 2020-06-21 at 14.15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92" y="1137802"/>
            <a:ext cx="3118415" cy="53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1929" y="1025071"/>
            <a:ext cx="8445500" cy="5515429"/>
          </a:xfrm>
          <a:prstGeom prst="rect">
            <a:avLst/>
          </a:prstGeom>
          <a:solidFill>
            <a:srgbClr val="0E1F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3500" y="840323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19AD57-AD4D-412D-9A18-84A6A1A2E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1" t="1665" b="824"/>
          <a:stretch/>
        </p:blipFill>
        <p:spPr>
          <a:xfrm>
            <a:off x="453574" y="1091067"/>
            <a:ext cx="8282213" cy="5379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90502" y="407493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4. </a:t>
            </a:r>
            <a:r>
              <a:rPr lang="en-US" dirty="0" smtClean="0">
                <a:latin typeface="Times New Roman"/>
                <a:cs typeface="Times New Roman"/>
              </a:rPr>
              <a:t>Deciding on which genre(s) to focus 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83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3500" y="840323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502" y="407493"/>
            <a:ext cx="397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SUMMARY &amp; RECOMMENDATIONS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203" y="1361738"/>
            <a:ext cx="8979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The highest investment/movie budget will not guarantee the highest rate of return. Follow the audience reviews and make decisions accordingly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Movies released more than regions have high chance of being big hits but also very big flops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Release your block buster movies during the summer and winter focusing on the months of January and June respectively </a:t>
            </a:r>
          </a:p>
          <a:p>
            <a:pPr marL="285750" indent="-285750">
              <a:buFont typeface="Wingdings" charset="2"/>
              <a:buChar char="§"/>
            </a:pPr>
            <a:endParaRPr lang="en-US" dirty="0" smtClean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latin typeface="Times New Roman"/>
                <a:cs typeface="Times New Roman"/>
              </a:rPr>
              <a:t>Animation, Adventure, Musical and Reality TV are more popular and profitable</a:t>
            </a:r>
          </a:p>
        </p:txBody>
      </p:sp>
    </p:spTree>
    <p:extLst>
      <p:ext uri="{BB962C8B-B14F-4D97-AF65-F5344CB8AC3E}">
        <p14:creationId xmlns:p14="http://schemas.microsoft.com/office/powerpoint/2010/main" val="217513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4000"/>
          </a:xfrm>
          <a:prstGeom prst="rect">
            <a:avLst/>
          </a:prstGeom>
          <a:solidFill>
            <a:srgbClr val="0E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349249"/>
            <a:ext cx="9175750" cy="0"/>
          </a:xfrm>
          <a:custGeom>
            <a:avLst/>
            <a:gdLst>
              <a:gd name="connsiteX0" fmla="*/ 0 w 9175750"/>
              <a:gd name="connsiteY0" fmla="*/ 0 h 0"/>
              <a:gd name="connsiteX1" fmla="*/ 9175750 w 91757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75750">
                <a:moveTo>
                  <a:pt x="0" y="0"/>
                </a:moveTo>
                <a:lnTo>
                  <a:pt x="9175750" y="0"/>
                </a:lnTo>
              </a:path>
            </a:pathLst>
          </a:custGeom>
          <a:ln w="38100"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3500" y="6635757"/>
            <a:ext cx="9027583" cy="0"/>
          </a:xfrm>
          <a:custGeom>
            <a:avLst/>
            <a:gdLst>
              <a:gd name="connsiteX0" fmla="*/ 0 w 9027583"/>
              <a:gd name="connsiteY0" fmla="*/ 0 h 0"/>
              <a:gd name="connsiteX1" fmla="*/ 9027583 w 90275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27583">
                <a:moveTo>
                  <a:pt x="0" y="0"/>
                </a:moveTo>
                <a:lnTo>
                  <a:pt x="9027583" y="0"/>
                </a:lnTo>
              </a:path>
            </a:pathLst>
          </a:custGeom>
          <a:ln>
            <a:solidFill>
              <a:srgbClr val="0E1F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64904" y="2472453"/>
            <a:ext cx="3200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THANK YOU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500" y="444590"/>
            <a:ext cx="8974666" cy="1194003"/>
            <a:chOff x="63500" y="1213553"/>
            <a:chExt cx="8974666" cy="1194003"/>
          </a:xfrm>
        </p:grpSpPr>
        <p:pic>
          <p:nvPicPr>
            <p:cNvPr id="13" name="Picture 12" descr="Screenshot 2020-06-20 at 10.55.3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" t="15419" r="4742" b="13719"/>
            <a:stretch/>
          </p:blipFill>
          <p:spPr>
            <a:xfrm>
              <a:off x="63500" y="1743865"/>
              <a:ext cx="2782196" cy="663691"/>
            </a:xfrm>
            <a:prstGeom prst="rect">
              <a:avLst/>
            </a:prstGeom>
          </p:spPr>
        </p:pic>
        <p:pic>
          <p:nvPicPr>
            <p:cNvPr id="14" name="Picture 13" descr="Screenshot 2020-06-20 at 11.17.2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935" y="1213553"/>
              <a:ext cx="1726383" cy="1194002"/>
            </a:xfrm>
            <a:prstGeom prst="rect">
              <a:avLst/>
            </a:prstGeom>
          </p:spPr>
        </p:pic>
        <p:pic>
          <p:nvPicPr>
            <p:cNvPr id="15" name="Picture 14" descr="Screenshot 2020-06-20 at 11.18.2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055" y="1213554"/>
              <a:ext cx="1808487" cy="1194002"/>
            </a:xfrm>
            <a:prstGeom prst="rect">
              <a:avLst/>
            </a:prstGeom>
          </p:spPr>
        </p:pic>
        <p:pic>
          <p:nvPicPr>
            <p:cNvPr id="16" name="Picture 15" descr="Screenshot 2020-06-20 at 11.19.2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9" y="1213554"/>
              <a:ext cx="1916805" cy="1194002"/>
            </a:xfrm>
            <a:prstGeom prst="rect">
              <a:avLst/>
            </a:prstGeom>
          </p:spPr>
        </p:pic>
        <p:pic>
          <p:nvPicPr>
            <p:cNvPr id="17" name="Picture 16" descr="Screenshot 2020-06-20 at 11.21.27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318" y="1213554"/>
              <a:ext cx="1716354" cy="1194002"/>
            </a:xfrm>
            <a:prstGeom prst="rect">
              <a:avLst/>
            </a:prstGeom>
          </p:spPr>
        </p:pic>
        <p:pic>
          <p:nvPicPr>
            <p:cNvPr id="19" name="Picture 18" descr="Screenshot 2020-06-20 at 11.22.5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72" y="1213553"/>
              <a:ext cx="1797694" cy="119400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5249" y="5502466"/>
            <a:ext cx="8942917" cy="1024202"/>
            <a:chOff x="146050" y="5317572"/>
            <a:chExt cx="10109200" cy="1241713"/>
          </a:xfrm>
        </p:grpSpPr>
        <p:pic>
          <p:nvPicPr>
            <p:cNvPr id="21" name="Picture 20" descr="Screenshot 2020-06-20 at 10.08.47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050" y="5319410"/>
              <a:ext cx="1957916" cy="1239875"/>
            </a:xfrm>
            <a:prstGeom prst="rect">
              <a:avLst/>
            </a:prstGeom>
          </p:spPr>
        </p:pic>
        <p:pic>
          <p:nvPicPr>
            <p:cNvPr id="22" name="Picture 21" descr="Screenshot 2020-06-20 at 10.05.23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0386" y="5319409"/>
              <a:ext cx="2016501" cy="1239875"/>
            </a:xfrm>
            <a:prstGeom prst="rect">
              <a:avLst/>
            </a:prstGeom>
          </p:spPr>
        </p:pic>
        <p:pic>
          <p:nvPicPr>
            <p:cNvPr id="23" name="Picture 22" descr="Screenshot 2020-06-20 at 10.06.38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3383" y="5319410"/>
              <a:ext cx="2097697" cy="1239875"/>
            </a:xfrm>
            <a:prstGeom prst="rect">
              <a:avLst/>
            </a:prstGeom>
          </p:spPr>
        </p:pic>
        <p:pic>
          <p:nvPicPr>
            <p:cNvPr id="24" name="Picture 23" descr="Screenshot 2020-06-20 at 10.07.42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1081" y="5319409"/>
              <a:ext cx="1889888" cy="1239875"/>
            </a:xfrm>
            <a:prstGeom prst="rect">
              <a:avLst/>
            </a:prstGeom>
          </p:spPr>
        </p:pic>
        <p:pic>
          <p:nvPicPr>
            <p:cNvPr id="25" name="Picture 24" descr="Screenshot 2020-06-20 at 10.53.45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887" y="5317572"/>
              <a:ext cx="2168363" cy="1241712"/>
            </a:xfrm>
            <a:prstGeom prst="rect">
              <a:avLst/>
            </a:prstGeom>
          </p:spPr>
        </p:pic>
      </p:grpSp>
      <p:pic>
        <p:nvPicPr>
          <p:cNvPr id="26" name="Picture 25" descr="Screenshot 2020-06-20 at 10.55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15419" r="4742" b="13719"/>
          <a:stretch/>
        </p:blipFill>
        <p:spPr>
          <a:xfrm>
            <a:off x="6255970" y="4839643"/>
            <a:ext cx="2782196" cy="6636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73611" y="3533760"/>
            <a:ext cx="1295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Javier Herbas</a:t>
            </a:r>
          </a:p>
          <a:p>
            <a:pPr algn="ctr"/>
            <a:r>
              <a:rPr lang="en-US" sz="1600" dirty="0">
                <a:latin typeface="Times New Roman"/>
                <a:cs typeface="Times New Roman"/>
              </a:rPr>
              <a:t>Neel Patel</a:t>
            </a:r>
          </a:p>
        </p:txBody>
      </p:sp>
    </p:spTree>
    <p:extLst>
      <p:ext uri="{BB962C8B-B14F-4D97-AF65-F5344CB8AC3E}">
        <p14:creationId xmlns:p14="http://schemas.microsoft.com/office/powerpoint/2010/main" val="217513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280</Words>
  <Application>Microsoft Macintosh PowerPoint</Application>
  <PresentationFormat>On-screen Show (4:3)</PresentationFormat>
  <Paragraphs>46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UNDERSTANDING THE CURRENT MOVIE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Herbas</dc:creator>
  <cp:lastModifiedBy>Javier Herbas</cp:lastModifiedBy>
  <cp:revision>47</cp:revision>
  <dcterms:created xsi:type="dcterms:W3CDTF">2020-06-20T09:11:24Z</dcterms:created>
  <dcterms:modified xsi:type="dcterms:W3CDTF">2020-06-21T19:58:15Z</dcterms:modified>
</cp:coreProperties>
</file>